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2" r:id="rId4"/>
    <p:sldId id="258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5E45-1CF6-03F7-2179-B2E3EEFCC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7A4FB-1614-6C12-0D27-BC5D0BFD6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7E757-EEBE-5DE1-B9F8-158736B0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E6B09-4989-04DC-3A76-D31A2106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AE9D7-944D-DAE5-9440-09CA28A5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2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CE07-36C0-7FAA-6453-92F09E00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EBE69-68EC-F05D-69A2-AD15E2A70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C5C70-F113-6E66-A3F6-F07E2142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79AEC-988A-6B3D-C8A2-A9B5003EE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DACF5-B399-DB04-8F80-D6D6D3FE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42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1D8ED-A979-30FC-DF93-7E3B97C6D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6AC79-70A6-876F-A8F0-EC3BCC898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AD70-D549-424B-436D-19DAA4CA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EF9EF-D956-2323-075F-F3ED4C075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B691B-0C49-A76B-2D23-2C8D144E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9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5C5E-B3B2-0714-42E6-A3180C29C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E0D2F-F42C-FCF9-16C1-2FAD7166D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18675-715E-0563-7B0B-9239DA3E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3D4DD-8520-C188-0C46-6CB7F9DA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F7565-B04F-BFDA-6295-1874405E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8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33D8-2E5D-6976-AF11-60B30BD23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8927-1115-4DDD-B3FC-0C222D1FC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CA7F-1C05-691F-20EF-068BBADD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15B67-8C82-CA52-EA81-75EDAF76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0BBFC-7BC1-96C9-58C2-7D0FF531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3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BAB8-8AF3-EE0E-8FAC-090FFA7A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7EC7-9E13-9141-92A3-E290607BF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FCF01-95ED-7AFC-CB0C-5E20A25D2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3E533-F90B-D4C2-2F95-6E12074F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1163B-1F3B-9B95-ABD3-82F04891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28EA8-43C8-7CEE-31C1-8488345D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8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4A4-1DF9-FAB7-7909-891129D1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C9ED2-897D-1679-DFC5-1762E9025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34276-2B77-B50D-BA97-6F8BA9402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36FA0-9B49-A9C1-0B2C-58BEB3BEA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BDFE2D-4149-6B97-3A41-27DD76DE3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D2DE2E-E90F-8307-64DB-B8BF8E06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13D9C2-6BDC-6461-AF30-0EAC1D0A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73086F-8E2C-1A5A-6D50-E4AC82E0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5050-7973-3BD5-7B14-E8624702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9306A-6AE7-6FB9-B8F5-14F7EA57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CA682-4515-2AC0-D57C-36AF5B93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2898F-E762-5ABF-9EC1-F80CB6148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5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A7D6CF-0C5F-3194-E0BC-40BD3A0C3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46460C-5B41-9A7B-D24F-6423D515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34B94-C663-EDBE-9A88-C2D065F1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0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6E4A-0B19-F917-6362-E5ADDB00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A3688-6EFD-BA08-B51E-FC891EEA4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88B71-1DD4-C375-F30D-1DA7447E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D30CA-B641-62BE-A87A-84CDAF79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04504-120F-F57B-C129-F740159E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D46DC-C99F-24B9-B95D-5BA28A92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8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272A-ADC0-591B-FBCE-CAA9B40E1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7FC40-5396-7AFC-7CBB-B1B99AB4A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7640F-CB05-4F71-4C09-845D70AA4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7B3D3-401F-F7E6-40A7-12A5E909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9A25A-6D6C-880E-81C2-93948295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FEBC8-4A59-FCFC-6B84-678C8CBA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0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F17D1-5362-C2C7-48B0-3F8AA78AB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6132E-3C4C-4CD9-40AC-46C1935A4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83430-1A3C-0458-52BD-D888F252C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25A2E-6DFA-4699-944B-9A63AEE64ED9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A1F8D-D591-26D6-2076-A1920EF34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9DC91-389F-5275-0E79-D7A8E50EA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5B05A-B67F-4F12-BE00-EB2E456BF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3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10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8.png"/><Relationship Id="rId5" Type="http://schemas.microsoft.com/office/2007/relationships/media" Target="../media/media3.mov"/><Relationship Id="rId10" Type="http://schemas.openxmlformats.org/officeDocument/2006/relationships/image" Target="../media/image7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Valve-Compressor-Brass-Female-Small/dp/B0823QBKFV/ref=sr_1_3?crid=1G4LZ6AYJXI5D&amp;keywords=ball%2Bvalve%2B1%2F4%2Bnpt&amp;qid=1655313492&amp;sprefix=ball%2Bvalve%2B%2Caps%2C84&amp;sr=8-3&amp;th=1" TargetMode="External"/><Relationship Id="rId2" Type="http://schemas.openxmlformats.org/officeDocument/2006/relationships/hyperlink" Target="https://www.amazon.com/Winters-Economical-Pressure-Internals-Accuracy/dp/B0087UCI8C/ref=sr_1_14?crid=B0YM0XM4T4GB&amp;keywords=low+pressure+gauge&amp;qid=1655313384&amp;sprefix=low+pressure+gauge%2Caps%2C82&amp;sr=8-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PneumaticPlus-PPR2-N02BG-2-Miniature-Pressure-Regulator/dp/B01BPQDG62/ref=sr_1_3?crid=3C1X57CFVDYKW&amp;keywords=low+pressure+regulator&amp;qid=1655314557&amp;sprefix=low+pressure+regulator%2Caps%2C79&amp;sr=8-3" TargetMode="External"/><Relationship Id="rId4" Type="http://schemas.openxmlformats.org/officeDocument/2006/relationships/hyperlink" Target="https://www.amazon.com/SUNGATOR-6-Pack-Fittings-Adapter-Threaded/dp/B07X3HD64F/ref=sr_1_2?crid=4FC8I4YAC4IS&amp;keywords=3%2F8+inch+barb+to+1%2F4+npt&amp;qid=1655314127&amp;sprefix=3%2F8%2Caps%2C70&amp;sr=8-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91EF-5F83-77D0-C2E2-15A7FB9D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Last Week						</a:t>
            </a:r>
            <a:r>
              <a:rPr lang="en-US" sz="2800" dirty="0"/>
              <a:t>6/16/22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988F1-16F1-2F52-F60A-ABB552A1F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Zoom with Ally and Tim (you and I discuss) -</a:t>
            </a:r>
          </a:p>
          <a:p>
            <a:pPr lvl="1"/>
            <a:r>
              <a:rPr lang="en-US" dirty="0"/>
              <a:t>Printing issues (Potentially reprint 4 chamber model)</a:t>
            </a:r>
          </a:p>
          <a:p>
            <a:pPr lvl="1"/>
            <a:r>
              <a:rPr lang="en-US" dirty="0"/>
              <a:t>2 vs 3 vs 4 chamber model – Stiffness via thickness or design elements</a:t>
            </a:r>
          </a:p>
          <a:p>
            <a:pPr lvl="1"/>
            <a:r>
              <a:rPr lang="en-US" dirty="0"/>
              <a:t>Printing more designs</a:t>
            </a:r>
          </a:p>
          <a:p>
            <a:pPr lvl="1"/>
            <a:r>
              <a:rPr lang="en-US" dirty="0"/>
              <a:t>Make all necessary design changes to get a proper print</a:t>
            </a:r>
          </a:p>
          <a:p>
            <a:r>
              <a:rPr lang="en-US" dirty="0">
                <a:solidFill>
                  <a:srgbClr val="FF0000"/>
                </a:solidFill>
              </a:rPr>
              <a:t>Get air compressor and begin testing on on-hand model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Run 5 psi column for 4 chamber model</a:t>
            </a:r>
          </a:p>
          <a:p>
            <a:pPr lvl="1"/>
            <a:r>
              <a:rPr lang="en-US" dirty="0"/>
              <a:t>Build a testing rig </a:t>
            </a:r>
          </a:p>
          <a:p>
            <a:r>
              <a:rPr lang="en-US" dirty="0">
                <a:solidFill>
                  <a:srgbClr val="FF0000"/>
                </a:solidFill>
              </a:rPr>
              <a:t>Build different model with thicker fluid model</a:t>
            </a:r>
          </a:p>
          <a:p>
            <a:r>
              <a:rPr lang="en-US" dirty="0">
                <a:solidFill>
                  <a:srgbClr val="FF0000"/>
                </a:solidFill>
              </a:rPr>
              <a:t>Square Helix design</a:t>
            </a:r>
          </a:p>
          <a:p>
            <a:r>
              <a:rPr lang="en-US" dirty="0"/>
              <a:t>Organize Dim Lab Folder</a:t>
            </a:r>
          </a:p>
          <a:p>
            <a:r>
              <a:rPr lang="en-US" dirty="0">
                <a:solidFill>
                  <a:srgbClr val="FF0000"/>
                </a:solidFill>
              </a:rPr>
              <a:t>Thursday meeting next week</a:t>
            </a:r>
          </a:p>
        </p:txBody>
      </p:sp>
    </p:spTree>
    <p:extLst>
      <p:ext uri="{BB962C8B-B14F-4D97-AF65-F5344CB8AC3E}">
        <p14:creationId xmlns:p14="http://schemas.microsoft.com/office/powerpoint/2010/main" val="177902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6DC1-7B84-83EA-5C6C-D7DFFCAC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Zoom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4901-152A-013D-CCF8-AAEC59D5B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Printing Issues</a:t>
            </a:r>
          </a:p>
          <a:p>
            <a:pPr lvl="1"/>
            <a:r>
              <a:rPr lang="en-US" dirty="0"/>
              <a:t>Bend in the model </a:t>
            </a:r>
          </a:p>
          <a:p>
            <a:pPr lvl="1"/>
            <a:r>
              <a:rPr lang="en-US" dirty="0"/>
              <a:t>Different geometry between 1 model to the next</a:t>
            </a:r>
          </a:p>
          <a:p>
            <a:r>
              <a:rPr lang="en-US" dirty="0"/>
              <a:t>2 vs 3 vs 4 chamber model – Stiffness via thickness or design elements</a:t>
            </a:r>
          </a:p>
          <a:p>
            <a:r>
              <a:rPr lang="en-US" dirty="0"/>
              <a:t>Printing more designs</a:t>
            </a:r>
          </a:p>
          <a:p>
            <a:r>
              <a:rPr lang="en-US" dirty="0"/>
              <a:t>Make all necessary design changes to get a proper print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7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2CB6-9D09-37F1-3C83-12318C06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Chamber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A9C51-06A0-71A7-AC7D-0E73E4D2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836" y="1409676"/>
            <a:ext cx="2764473" cy="15188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55B2E-6541-541E-E5B6-B8C3CEFF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6" y="3021789"/>
            <a:ext cx="2764474" cy="1686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44E55A-6465-AC11-D115-95E4105D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36" y="4801514"/>
            <a:ext cx="2751912" cy="1686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161BD-46A6-1D50-4DDF-6A184E23B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10" y="631512"/>
            <a:ext cx="2607782" cy="16190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4C2AD2-9A2B-46C1-9572-5C218422A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946" y="2345486"/>
            <a:ext cx="2843710" cy="18012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C5F9B8-CDB2-1536-41F9-739AE316A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7946" y="4241612"/>
            <a:ext cx="2843710" cy="20494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4F60D3-BA79-ABC0-2856-7B9601B24B3E}"/>
              </a:ext>
            </a:extLst>
          </p:cNvPr>
          <p:cNvSpPr txBox="1"/>
          <p:nvPr/>
        </p:nvSpPr>
        <p:spPr>
          <a:xfrm>
            <a:off x="4010212" y="1876612"/>
            <a:ext cx="119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5BB6D5-4D31-A256-F9D4-6D39B8DD9F86}"/>
              </a:ext>
            </a:extLst>
          </p:cNvPr>
          <p:cNvSpPr txBox="1"/>
          <p:nvPr/>
        </p:nvSpPr>
        <p:spPr>
          <a:xfrm>
            <a:off x="4010212" y="3490259"/>
            <a:ext cx="94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3mm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1F192-6DBB-1254-A2E4-681C56771563}"/>
              </a:ext>
            </a:extLst>
          </p:cNvPr>
          <p:cNvSpPr txBox="1"/>
          <p:nvPr/>
        </p:nvSpPr>
        <p:spPr>
          <a:xfrm>
            <a:off x="4010212" y="5176763"/>
            <a:ext cx="102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4mm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1CAA7-D16D-1AAC-9558-DA7101AAD4E4}"/>
              </a:ext>
            </a:extLst>
          </p:cNvPr>
          <p:cNvSpPr txBox="1"/>
          <p:nvPr/>
        </p:nvSpPr>
        <p:spPr>
          <a:xfrm>
            <a:off x="8970683" y="1464089"/>
            <a:ext cx="81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5mm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98E43-DB4A-8BCE-BC9A-8F5DCB0BCB84}"/>
              </a:ext>
            </a:extLst>
          </p:cNvPr>
          <p:cNvSpPr txBox="1"/>
          <p:nvPr/>
        </p:nvSpPr>
        <p:spPr>
          <a:xfrm>
            <a:off x="8970683" y="3429000"/>
            <a:ext cx="81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/>
              <a:t>mm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1F474B-05FF-37BD-84CF-11AE93B99312}"/>
              </a:ext>
            </a:extLst>
          </p:cNvPr>
          <p:cNvSpPr txBox="1"/>
          <p:nvPr/>
        </p:nvSpPr>
        <p:spPr>
          <a:xfrm>
            <a:off x="8970682" y="5397177"/>
            <a:ext cx="124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10.73mm</a:t>
            </a: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0D34D518-6A33-5F3A-6AB4-6B3B5DDF8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84" y="1414533"/>
            <a:ext cx="2764473" cy="1518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535BAB-746C-1D77-54BB-F7DD6B66D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4" y="3026646"/>
            <a:ext cx="2764474" cy="16865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933053-12D4-DE4C-F1C8-F79118FFC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84" y="4806371"/>
            <a:ext cx="2751912" cy="16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6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46F5-F349-CD06-EA90-7DF1253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Chamber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D5659B-46C1-8F68-B099-F4015B265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1802013"/>
              </p:ext>
            </p:extLst>
          </p:nvPr>
        </p:nvGraphicFramePr>
        <p:xfrm>
          <a:off x="838200" y="1843709"/>
          <a:ext cx="6660871" cy="198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553">
                  <a:extLst>
                    <a:ext uri="{9D8B030D-6E8A-4147-A177-3AD203B41FA5}">
                      <a16:colId xmlns:a16="http://schemas.microsoft.com/office/drawing/2014/main" val="2885678998"/>
                    </a:ext>
                  </a:extLst>
                </a:gridCol>
                <a:gridCol w="951553">
                  <a:extLst>
                    <a:ext uri="{9D8B030D-6E8A-4147-A177-3AD203B41FA5}">
                      <a16:colId xmlns:a16="http://schemas.microsoft.com/office/drawing/2014/main" val="2528312985"/>
                    </a:ext>
                  </a:extLst>
                </a:gridCol>
                <a:gridCol w="951553">
                  <a:extLst>
                    <a:ext uri="{9D8B030D-6E8A-4147-A177-3AD203B41FA5}">
                      <a16:colId xmlns:a16="http://schemas.microsoft.com/office/drawing/2014/main" val="4172464426"/>
                    </a:ext>
                  </a:extLst>
                </a:gridCol>
                <a:gridCol w="951553">
                  <a:extLst>
                    <a:ext uri="{9D8B030D-6E8A-4147-A177-3AD203B41FA5}">
                      <a16:colId xmlns:a16="http://schemas.microsoft.com/office/drawing/2014/main" val="1602165995"/>
                    </a:ext>
                  </a:extLst>
                </a:gridCol>
                <a:gridCol w="951553">
                  <a:extLst>
                    <a:ext uri="{9D8B030D-6E8A-4147-A177-3AD203B41FA5}">
                      <a16:colId xmlns:a16="http://schemas.microsoft.com/office/drawing/2014/main" val="2803353032"/>
                    </a:ext>
                  </a:extLst>
                </a:gridCol>
                <a:gridCol w="951553">
                  <a:extLst>
                    <a:ext uri="{9D8B030D-6E8A-4147-A177-3AD203B41FA5}">
                      <a16:colId xmlns:a16="http://schemas.microsoft.com/office/drawing/2014/main" val="320321273"/>
                    </a:ext>
                  </a:extLst>
                </a:gridCol>
                <a:gridCol w="951553">
                  <a:extLst>
                    <a:ext uri="{9D8B030D-6E8A-4147-A177-3AD203B41FA5}">
                      <a16:colId xmlns:a16="http://schemas.microsoft.com/office/drawing/2014/main" val="3182465684"/>
                    </a:ext>
                  </a:extLst>
                </a:gridCol>
              </a:tblGrid>
              <a:tr h="511745">
                <a:tc>
                  <a:txBody>
                    <a:bodyPr/>
                    <a:lstStyle/>
                    <a:p>
                      <a:r>
                        <a:rPr lang="en-US" sz="1400" dirty="0"/>
                        <a:t>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10.73mm (max)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990707"/>
                  </a:ext>
                </a:extLst>
              </a:tr>
              <a:tr h="367585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-6.699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-6.733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-6.344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-5.623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217614"/>
                  </a:ext>
                </a:extLst>
              </a:tr>
              <a:tr h="36758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-14.46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-11.56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-8.249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576604"/>
                  </a:ext>
                </a:extLst>
              </a:tr>
              <a:tr h="367585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-21.37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-18.99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-17.79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327249"/>
                  </a:ext>
                </a:extLst>
              </a:tr>
              <a:tr h="367585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-29.26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-29.41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-27.61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-25.94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-24.28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-17.20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817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50278B9-DF80-B181-1E3D-EB5959810BF6}"/>
              </a:ext>
            </a:extLst>
          </p:cNvPr>
          <p:cNvSpPr txBox="1"/>
          <p:nvPr/>
        </p:nvSpPr>
        <p:spPr>
          <a:xfrm>
            <a:off x="1038639" y="4015409"/>
            <a:ext cx="2927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3mm failed at 62.7%</a:t>
            </a:r>
          </a:p>
          <a:p>
            <a:r>
              <a:rPr lang="en-US" dirty="0"/>
              <a:t>4mm failed at 70.2%</a:t>
            </a:r>
          </a:p>
          <a:p>
            <a:r>
              <a:rPr lang="en-US" dirty="0"/>
              <a:t>5mm failed at 70.2%</a:t>
            </a:r>
          </a:p>
          <a:p>
            <a:r>
              <a:rPr lang="en-US" dirty="0"/>
              <a:t>6mm failed at 72.7%</a:t>
            </a:r>
          </a:p>
          <a:p>
            <a:r>
              <a:rPr lang="en-US" dirty="0"/>
              <a:t>Max failed at 90.2%</a:t>
            </a:r>
          </a:p>
        </p:txBody>
      </p:sp>
    </p:spTree>
    <p:extLst>
      <p:ext uri="{BB962C8B-B14F-4D97-AF65-F5344CB8AC3E}">
        <p14:creationId xmlns:p14="http://schemas.microsoft.com/office/powerpoint/2010/main" val="48684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FBE7-869C-C6BF-0CC2-8955CC742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1 chamber</a:t>
            </a:r>
          </a:p>
        </p:txBody>
      </p:sp>
      <p:pic>
        <p:nvPicPr>
          <p:cNvPr id="4" name="5 psi">
            <a:hlinkClick r:id="" action="ppaction://media"/>
            <a:extLst>
              <a:ext uri="{FF2B5EF4-FFF2-40B4-BE49-F238E27FC236}">
                <a16:creationId xmlns:a16="http://schemas.microsoft.com/office/drawing/2014/main" id="{D81C3744-A94B-2DA4-E637-14CD59B94D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0504" y="1347089"/>
            <a:ext cx="2894505" cy="5145161"/>
          </a:xfrm>
        </p:spPr>
      </p:pic>
      <p:pic>
        <p:nvPicPr>
          <p:cNvPr id="5" name="10 psi">
            <a:hlinkClick r:id="" action="ppaction://media"/>
            <a:extLst>
              <a:ext uri="{FF2B5EF4-FFF2-40B4-BE49-F238E27FC236}">
                <a16:creationId xmlns:a16="http://schemas.microsoft.com/office/drawing/2014/main" id="{D649DA62-E15F-93A3-AD6D-B0947F0CED2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25360" y="1347089"/>
            <a:ext cx="2894154" cy="5145161"/>
          </a:xfrm>
          <a:prstGeom prst="rect">
            <a:avLst/>
          </a:prstGeom>
        </p:spPr>
      </p:pic>
      <p:pic>
        <p:nvPicPr>
          <p:cNvPr id="6" name="15 psi">
            <a:hlinkClick r:id="" action="ppaction://media"/>
            <a:extLst>
              <a:ext uri="{FF2B5EF4-FFF2-40B4-BE49-F238E27FC236}">
                <a16:creationId xmlns:a16="http://schemas.microsoft.com/office/drawing/2014/main" id="{D351D1E7-D328-26F7-3CC0-5D12A084C3B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1347089"/>
            <a:ext cx="2894505" cy="5145786"/>
          </a:xfrm>
          <a:prstGeom prst="rect">
            <a:avLst/>
          </a:prstGeom>
        </p:spPr>
      </p:pic>
      <p:pic>
        <p:nvPicPr>
          <p:cNvPr id="8" name="IMG-0115">
            <a:hlinkClick r:id="" action="ppaction://media"/>
            <a:extLst>
              <a:ext uri="{FF2B5EF4-FFF2-40B4-BE49-F238E27FC236}">
                <a16:creationId xmlns:a16="http://schemas.microsoft.com/office/drawing/2014/main" id="{D7BFE5FD-C2B8-BB7E-399D-FFBF232D90B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90154" y="1347089"/>
            <a:ext cx="2894154" cy="5145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76EBC-62C7-D4FC-E426-C4C31FF9E2E1}"/>
              </a:ext>
            </a:extLst>
          </p:cNvPr>
          <p:cNvSpPr txBox="1"/>
          <p:nvPr/>
        </p:nvSpPr>
        <p:spPr>
          <a:xfrm>
            <a:off x="4338796" y="6428938"/>
            <a:ext cx="7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psi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74EA65-0AB9-E287-6247-AEE5B1F5A1D9}"/>
              </a:ext>
            </a:extLst>
          </p:cNvPr>
          <p:cNvSpPr txBox="1"/>
          <p:nvPr/>
        </p:nvSpPr>
        <p:spPr>
          <a:xfrm>
            <a:off x="1468683" y="6424136"/>
            <a:ext cx="64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psi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8B1B0-F725-618E-CB6D-6EAE457C34CF}"/>
              </a:ext>
            </a:extLst>
          </p:cNvPr>
          <p:cNvSpPr txBox="1"/>
          <p:nvPr/>
        </p:nvSpPr>
        <p:spPr>
          <a:xfrm>
            <a:off x="7233301" y="6424136"/>
            <a:ext cx="7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psi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114B2A-E8D3-CB27-BC44-2DEB90894F7D}"/>
              </a:ext>
            </a:extLst>
          </p:cNvPr>
          <p:cNvSpPr txBox="1"/>
          <p:nvPr/>
        </p:nvSpPr>
        <p:spPr>
          <a:xfrm>
            <a:off x="10116049" y="6424136"/>
            <a:ext cx="7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psi</a:t>
            </a:r>
          </a:p>
        </p:txBody>
      </p:sp>
    </p:spTree>
    <p:extLst>
      <p:ext uri="{BB962C8B-B14F-4D97-AF65-F5344CB8AC3E}">
        <p14:creationId xmlns:p14="http://schemas.microsoft.com/office/powerpoint/2010/main" val="20840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4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211E-DD84-9103-2158-762A8999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Testing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2F90-A9A7-8B3A-9C25-C01459280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correct fitting needs to be bought</a:t>
            </a:r>
          </a:p>
          <a:p>
            <a:r>
              <a:rPr lang="en-US" dirty="0"/>
              <a:t>Pressurizing apparatus needs to be built</a:t>
            </a:r>
          </a:p>
          <a:p>
            <a:pPr lvl="1"/>
            <a:r>
              <a:rPr lang="en-US" dirty="0"/>
              <a:t>Ball valve -&gt; Pressure gauge -&gt; Fitting</a:t>
            </a:r>
          </a:p>
          <a:p>
            <a:pPr lvl="1"/>
            <a:r>
              <a:rPr lang="en-US" dirty="0"/>
              <a:t>A low pressure regulator might be a good idea</a:t>
            </a:r>
          </a:p>
          <a:p>
            <a:r>
              <a:rPr lang="en-US" dirty="0"/>
              <a:t>Testing rig still needs to be built</a:t>
            </a:r>
          </a:p>
        </p:txBody>
      </p:sp>
      <p:pic>
        <p:nvPicPr>
          <p:cNvPr id="5" name="Picture 4" descr="A picture containing floor, indoor, silver&#10;&#10;Description automatically generated">
            <a:extLst>
              <a:ext uri="{FF2B5EF4-FFF2-40B4-BE49-F238E27FC236}">
                <a16:creationId xmlns:a16="http://schemas.microsoft.com/office/drawing/2014/main" id="{5FD14C14-5B1A-8EA9-079F-DA1F2AA5B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6" r="43355"/>
          <a:stretch/>
        </p:blipFill>
        <p:spPr>
          <a:xfrm rot="5400000">
            <a:off x="7979424" y="-550671"/>
            <a:ext cx="1936572" cy="35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B5A6-2529-3F88-F495-FBF4E892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Pressurizing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B6B78-F77B-C15F-0DE7-733D7CD3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Pressure dial $9.25 per 1</a:t>
            </a:r>
          </a:p>
          <a:p>
            <a:pPr lvl="1"/>
            <a:r>
              <a:rPr lang="en-US" dirty="0">
                <a:hlinkClick r:id="rId2"/>
              </a:rPr>
              <a:t>https://www.amazon.com/Winters-Economical-Pressure-Internals-Accuracy/dp/B0087UCI8C/ref=sr_1_14?crid=B0YM0XM4T4GB&amp;keywords=low+pressure+gauge&amp;qid=1655313384&amp;sprefix=low+pressure+gauge%2Caps%2C82&amp;sr=8-14</a:t>
            </a:r>
            <a:endParaRPr lang="en-US" dirty="0"/>
          </a:p>
          <a:p>
            <a:r>
              <a:rPr lang="en-US" dirty="0"/>
              <a:t>Ball Valve $8 per 1</a:t>
            </a:r>
          </a:p>
          <a:p>
            <a:pPr lvl="1"/>
            <a:r>
              <a:rPr lang="en-US" dirty="0">
                <a:hlinkClick r:id="rId3"/>
              </a:rPr>
              <a:t>https://www.amazon.com/Valve-Compressor-Brass-Female-Small/dp/B0823QBKFV/ref=sr_1_3?crid=1G4LZ6AYJXI5D&amp;keywords=ball%2Bvalve%2B1%2F4%2Bnpt&amp;qid=1655313492&amp;sprefix=ball%2Bvalve%2B%2Caps%2C84&amp;sr=8-3&amp;th=1</a:t>
            </a:r>
            <a:endParaRPr lang="en-US" dirty="0"/>
          </a:p>
          <a:p>
            <a:r>
              <a:rPr lang="en-US" dirty="0"/>
              <a:t>3/8 in barb connector $9 for 6</a:t>
            </a:r>
          </a:p>
          <a:p>
            <a:pPr lvl="1"/>
            <a:r>
              <a:rPr lang="en-US" dirty="0">
                <a:hlinkClick r:id="rId4"/>
              </a:rPr>
              <a:t>https://www.amazon.com/SUNGATOR-6-Pack-Fittings-Adapter-Threaded/dp/B07X3HD64F/ref=sr_1_2?crid=4FC8I4YAC4IS&amp;keywords=3%2F8+inch+barb+to+1%2F4+npt&amp;qid=1655314127&amp;sprefix=3%2F8%2Caps%2C70&amp;sr=8-2</a:t>
            </a:r>
            <a:endParaRPr lang="en-US" dirty="0"/>
          </a:p>
          <a:p>
            <a:r>
              <a:rPr lang="en-US" dirty="0"/>
              <a:t>¼ in brass female tee $7.10</a:t>
            </a:r>
          </a:p>
          <a:p>
            <a:pPr lvl="1"/>
            <a:r>
              <a:rPr lang="en-US" u="sng" dirty="0">
                <a:solidFill>
                  <a:srgbClr val="0070C0"/>
                </a:solidFill>
              </a:rPr>
              <a:t>https://www.amazon.com/Brass-Fitting-Forged-3-Way-Female/dp/B07487XPTD/ref=sr_1_2_sspa?crid=PBYR8PN5A6S7&amp;keywords=brass+female+tee&amp;qid=1655314808&amp;sprefix=brass+female+tee%2Caps%2C84&amp;sr=8-2-spons&amp;psc=1&amp;spLa=ZW5jcnlwdGVkUXVhbGlmaWVyPUEzTU1KMzQzVVoxQVk5JmVuY3J5cHRlZElkPUEwNjkzMjYzT1hFWDZPMVc2WDFQJmVuY3J5cHRlZEFkSWQ9QTAzNDk4NzYzMUNOU0ozNUY2UUs5JndpZGdldE5hbWU9c3BfYXRmJmFjdGlvbj1jbGlja1JlZGlyZWN0JmRvTm90TG9nQ2xpY2s9dHJ1ZQ==</a:t>
            </a:r>
          </a:p>
          <a:p>
            <a:r>
              <a:rPr lang="en-US" dirty="0"/>
              <a:t>Low pressure Regulator $24.36</a:t>
            </a:r>
          </a:p>
          <a:p>
            <a:pPr lvl="1"/>
            <a:r>
              <a:rPr lang="en-US" dirty="0">
                <a:hlinkClick r:id="rId5"/>
              </a:rPr>
              <a:t>https://www.amazon.com/PneumaticPlus-PPR2-N02BG-2-Miniature-Pressure-Regulator/dp/B01BPQDG62/ref=sr_1_3?crid=3C1X57CFVDYKW&amp;keywords=low+pressure+regulator&amp;qid=1655314557&amp;sprefix=low+pressure+regulator%2Caps%2C79&amp;sr=8-3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8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63F3-D6B1-EDA5-5587-61E15447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Helix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B807AD-8ACF-1D4C-7CB6-8A11B87F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60" y="1690688"/>
            <a:ext cx="562924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37120-D560-5995-7C24-B5B85C92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40" y="1690688"/>
            <a:ext cx="5176449" cy="433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2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8188-2C09-0557-E6FD-AEBC270F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15A6-95A5-C2E6-D2FD-39EFC5D3A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Create power point for zoom call with Tim and Ally</a:t>
            </a:r>
          </a:p>
          <a:p>
            <a:pPr lvl="1"/>
            <a:r>
              <a:rPr lang="en-US" dirty="0"/>
              <a:t>Have pictures so we can fully visualize the issues</a:t>
            </a:r>
          </a:p>
          <a:p>
            <a:pPr lvl="1"/>
            <a:r>
              <a:rPr lang="en-US" dirty="0"/>
              <a:t>Have videos end at full deformation</a:t>
            </a:r>
          </a:p>
          <a:p>
            <a:pPr lvl="1"/>
            <a:r>
              <a:rPr lang="en-US" dirty="0"/>
              <a:t>Clearly show 2,3,4 chamber designs at the same size(front, side, and isometric view)</a:t>
            </a:r>
          </a:p>
          <a:p>
            <a:pPr lvl="1"/>
            <a:r>
              <a:rPr lang="en-US" dirty="0"/>
              <a:t>Chart that shows still images of deformation vs </a:t>
            </a:r>
            <a:r>
              <a:rPr lang="en-US" dirty="0" err="1"/>
              <a:t>solidworks</a:t>
            </a:r>
            <a:r>
              <a:rPr lang="en-US" dirty="0"/>
              <a:t> results</a:t>
            </a:r>
          </a:p>
          <a:p>
            <a:pPr lvl="1"/>
            <a:r>
              <a:rPr lang="en-US" dirty="0"/>
              <a:t>Practicalities(model construction, is it us?)</a:t>
            </a:r>
          </a:p>
          <a:p>
            <a:pPr lvl="2"/>
            <a:r>
              <a:rPr lang="en-US" dirty="0"/>
              <a:t>In your printing of this, what did you learn that you would like us to incorporate in this?</a:t>
            </a:r>
          </a:p>
          <a:p>
            <a:r>
              <a:rPr lang="en-US" dirty="0"/>
              <a:t>Create Pressurizing rig</a:t>
            </a:r>
          </a:p>
          <a:p>
            <a:r>
              <a:rPr lang="en-US" dirty="0"/>
              <a:t>Build pressurizing table with 5mm 2 chamber model</a:t>
            </a:r>
          </a:p>
          <a:p>
            <a:r>
              <a:rPr lang="en-US" dirty="0"/>
              <a:t>Build helix to 3 revolutions make it thinner to exaggerate displacement</a:t>
            </a:r>
          </a:p>
          <a:p>
            <a:pPr lvl="1"/>
            <a:r>
              <a:rPr lang="en-US" dirty="0"/>
              <a:t>Why is there displacement at the fixed point</a:t>
            </a:r>
          </a:p>
          <a:p>
            <a:r>
              <a:rPr lang="en-US" dirty="0"/>
              <a:t>Order Parts when we hear from Sherri</a:t>
            </a:r>
          </a:p>
          <a:p>
            <a:r>
              <a:rPr lang="en-US" dirty="0"/>
              <a:t>Organize </a:t>
            </a:r>
            <a:r>
              <a:rPr lang="en-US" dirty="0" err="1"/>
              <a:t>DIMLab</a:t>
            </a:r>
            <a:r>
              <a:rPr lang="en-US" dirty="0"/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2837656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9064</TotalTime>
  <Words>722</Words>
  <Application>Microsoft Office PowerPoint</Application>
  <PresentationFormat>Widescreen</PresentationFormat>
  <Paragraphs>105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From Last Week      6/16/22</vt:lpstr>
      <vt:lpstr>Topics for Zoom Call</vt:lpstr>
      <vt:lpstr>2 Chamber Model</vt:lpstr>
      <vt:lpstr>2 Chamber Model</vt:lpstr>
      <vt:lpstr>Testing 1 chamber</vt:lpstr>
      <vt:lpstr>Further Testing Solutions</vt:lpstr>
      <vt:lpstr>Pressurizing Components</vt:lpstr>
      <vt:lpstr>Helix Design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Last Week      6/16/22</dc:title>
  <dc:creator>Patrick Hudak</dc:creator>
  <cp:lastModifiedBy>Patrick Hudak</cp:lastModifiedBy>
  <cp:revision>5</cp:revision>
  <dcterms:created xsi:type="dcterms:W3CDTF">2022-06-10T15:30:33Z</dcterms:created>
  <dcterms:modified xsi:type="dcterms:W3CDTF">2022-06-23T15:45:50Z</dcterms:modified>
</cp:coreProperties>
</file>